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2FA57D-FA00-4897-ABB0-4EBB486472D8}">
  <a:tblStyle styleId="{A42FA57D-FA00-4897-ABB0-4EBB486472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F44A7D6-8BEA-4765-B951-2BCC8F7EBBB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f9bb9402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f9bb9402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d2fd7274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d2fd727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integration to estimate fuel consumption, while considering weight, thrust, and dynamic pressure as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“Dh” is the altitude step used in discrete integration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559a7a7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559a7a7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d2fd7274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d2fd7274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559a7a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559a7a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559a7a7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559a7a7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f9bb9402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f9bb9402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f9bb9402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f9bb9402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Texas to the mountains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Increase tourism: Currently, there are no direct flights to Aspen from el paso. This trip would save time and be more fuel-efficient than presently available options. This could be the first of a collection of 737-500 flights from other airports.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Bring bigger planes: While this airport allows up to a plane of the size we are using, it more commonly has traffic from ~70 seat planes. One 737-500 actually did land here in 2018, without issue, so it is possible.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Common type: Type rating is the certification to fly the specific plane. Many many pilots have 737 rating, and pilots trained on other 737 variants do not need to be retrained.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f9bb9402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f9bb9402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Southwest operate out of Texas and do not currently have flights to Aspen. This would introduce them into this specific tourism market as a premium option.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-500 is the smallest variant of the 737, has a shorter wing than the newer ones, allowing us to legally land at our particular destination airport. Benefits: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still has capacity for 140, double that of current planes landing at Aspen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- 737-500 is more fuel efficient than other “old” 737 designs, so the flight would overall be quite economical.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</a:t>
            </a:r>
            <a:r>
              <a:rPr lang="en">
                <a:solidFill>
                  <a:schemeClr val="dk1"/>
                </a:solidFill>
              </a:rPr>
              <a:t>Southwest’s entire fleet is 737s, so there should be no retraining needed.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- Southwest was flying them as recently as 2016.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f9bb940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f9bb940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f9bb9402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f9bb9402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Length Flight: MSP-IND scheduled at 1:30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f9bb9402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f9bb9402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f9bb9402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f9bb9402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f9bb9402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f9bb9402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559a7a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559a7a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integration to estimate fuel consumption, while considering weight, thrust, and dynamic pressure as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“Dh” is the altitude step used in discrete integration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VyL0nwqRsCbwFKgJaxqp4ot-flAcXv8I/view" TargetMode="External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1" Type="http://schemas.openxmlformats.org/officeDocument/2006/relationships/image" Target="../media/image14.png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0" y="0"/>
            <a:ext cx="5017500" cy="8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Flying to the Hills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7574700" y="3047600"/>
            <a:ext cx="15693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Will Kuhlike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David Rodriguez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Alex Tschinkel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Calculations: Cruise/Level Flight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278600" y="1828975"/>
            <a:ext cx="29556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Isolate Constants: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Necessary Thrust: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Fuel Consumption: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00" y="1828975"/>
            <a:ext cx="3542948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775" y="2339075"/>
            <a:ext cx="3781883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00" y="3009675"/>
            <a:ext cx="2493479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000" y="3009675"/>
            <a:ext cx="3569408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7318" y="3009675"/>
            <a:ext cx="2202682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0001" y="3572400"/>
            <a:ext cx="2202676" cy="61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0000" y="4286873"/>
            <a:ext cx="3778028" cy="57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Calculations: Results</a:t>
            </a:r>
            <a:endParaRPr/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764000" y="19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{A42FA57D-FA00-4897-ABB0-4EBB486472D8}</a:tableStyleId>
              </a:tblPr>
              <a:tblGrid>
                <a:gridCol w="1527575"/>
                <a:gridCol w="1527575"/>
                <a:gridCol w="1527575"/>
                <a:gridCol w="1527575"/>
                <a:gridCol w="1527575"/>
              </a:tblGrid>
              <a:tr h="5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Starting Total Weight, lb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Starting Altitude,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Velocity, knots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𝛄, degree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Touchdown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108,900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Approach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110,960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Cruise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115,270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Climb, (Cr-Clmb)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117,880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Climb, (Max 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118,160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Takeoff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118,660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128 - 250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Calculations: Results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2" name="Google Shape;172;p24"/>
          <p:cNvGraphicFramePr/>
          <p:nvPr/>
        </p:nvGraphicFramePr>
        <p:xfrm>
          <a:off x="1221488" y="210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{A42FA57D-FA00-4897-ABB0-4EBB486472D8}</a:tableStyleId>
              </a:tblPr>
              <a:tblGrid>
                <a:gridCol w="2233675"/>
                <a:gridCol w="2233675"/>
                <a:gridCol w="2233675"/>
              </a:tblGrid>
              <a:tr h="59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Velocity, knots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</a:t>
                      </a:r>
                      <a:r>
                        <a:rPr lang="en"/>
                        <a:t>, feet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Touchdown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Takeoff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6190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Fuel Burn Data</a:t>
            </a:r>
            <a:endParaRPr/>
          </a:p>
        </p:txBody>
      </p:sp>
      <p:graphicFrame>
        <p:nvGraphicFramePr>
          <p:cNvPr id="178" name="Google Shape;178;p25"/>
          <p:cNvGraphicFramePr/>
          <p:nvPr/>
        </p:nvGraphicFramePr>
        <p:xfrm>
          <a:off x="62865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{AF44A7D6-8BEA-4765-B951-2BCC8F7EBBBE}</a:tableStyleId>
              </a:tblPr>
              <a:tblGrid>
                <a:gridCol w="952500"/>
                <a:gridCol w="952500"/>
                <a:gridCol w="952500"/>
              </a:tblGrid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Waypoint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Fuel (Lbs)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Gross Weight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KELP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20086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118700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BIVKE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19080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117750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ATKNN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18562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117230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18025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116715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RUTER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17710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116400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115170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14620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113000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HBU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109880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PITMN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109200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GLENO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10450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109150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LINDZ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10375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106060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LILXO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10300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108914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AJAXX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108880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JARGU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108714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KICER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108664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FIMSO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108614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9950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108564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CEYAG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9900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108514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108447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9" name="Google Shape;179;p25"/>
          <p:cNvSpPr txBox="1"/>
          <p:nvPr/>
        </p:nvSpPr>
        <p:spPr>
          <a:xfrm>
            <a:off x="549700" y="2136625"/>
            <a:ext cx="553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Anticipated Fuel Burn: 13,700 lb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Actual Fuel Burn: 10,253 lb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25% Less fuel burnt than anticipated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Lower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Thrust Setting on Approach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Higher Ground Speed for Mach 0.75 Cruise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Video Time!</a:t>
            </a:r>
            <a:endParaRPr/>
          </a:p>
        </p:txBody>
      </p:sp>
      <p:pic>
        <p:nvPicPr>
          <p:cNvPr id="185" name="Google Shape;185;p26" title="Flight Pat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575" y="1693775"/>
            <a:ext cx="6132850" cy="34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Hire Us to Fly You Into the Mountains!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75" y="3895700"/>
            <a:ext cx="2644419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895700"/>
            <a:ext cx="2644419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325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36575" y="2022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Texas to the Mountains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Increase tourism in Aspen, Colorado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Bring Bigger Planes to Smaller Airports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Utilize Common Type Rating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71" y="1572775"/>
            <a:ext cx="4525404" cy="25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670975" y="4118300"/>
            <a:ext cx="390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Bombardier CRJ 701-ER Parked at Aspen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325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Fleet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65975" y="4107825"/>
            <a:ext cx="4671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Route Network of Southwest Airlines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983625" y="4107825"/>
            <a:ext cx="3364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Boeing 737-300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75" y="2295200"/>
            <a:ext cx="3858089" cy="2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62" y="2295200"/>
            <a:ext cx="3921237" cy="251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Boeing 737-300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7575" y="1769850"/>
            <a:ext cx="70389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LOA: 106’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Wingspan: 94’9”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MTOW: 124,500 lb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MLW: 114,000 lb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OEW: 105,000 lb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Range: 2950 nmi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Engines: CFM56-3C-1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CL(max): 2.16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78" y="2037650"/>
            <a:ext cx="4405750" cy="26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200" y="1701550"/>
            <a:ext cx="1971799" cy="34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0" y="0"/>
            <a:ext cx="76377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Route: El Paso Intl </a:t>
            </a:r>
            <a:r>
              <a:rPr lang="en"/>
              <a:t>-</a:t>
            </a:r>
            <a:r>
              <a:rPr lang="en"/>
              <a:t> Aspen/Pitkin Co.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441850" y="4315925"/>
            <a:ext cx="4260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 Paso to Aspen: 513 mi, Scheduled Flight Time 1:35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8" y="1239813"/>
            <a:ext cx="6387420" cy="30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6586100" y="1283125"/>
            <a:ext cx="20193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352" y="1485677"/>
            <a:ext cx="4467574" cy="26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86475" y="435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9599"/>
            <a:ext cx="5510726" cy="30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474" y="295957"/>
            <a:ext cx="4971525" cy="306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738775" y="3422800"/>
            <a:ext cx="3339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Sample Flights in Mid/Late December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0" y="0"/>
            <a:ext cx="38613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Airports - KELP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77" y="1694275"/>
            <a:ext cx="3698223" cy="344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 flipH="1">
            <a:off x="4926712" y="3947074"/>
            <a:ext cx="924900" cy="72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63274"/>
            <a:ext cx="4926700" cy="318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3783800" y="4183300"/>
            <a:ext cx="528300" cy="539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" name="Google Shape;120;p19"/>
          <p:cNvCxnSpPr>
            <a:stCxn id="119" idx="1"/>
            <a:endCxn id="121" idx="1"/>
          </p:cNvCxnSpPr>
          <p:nvPr/>
        </p:nvCxnSpPr>
        <p:spPr>
          <a:xfrm flipH="1" rot="10800000">
            <a:off x="3861168" y="2199237"/>
            <a:ext cx="2080200" cy="206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>
            <a:stCxn id="119" idx="4"/>
          </p:cNvCxnSpPr>
          <p:nvPr/>
        </p:nvCxnSpPr>
        <p:spPr>
          <a:xfrm>
            <a:off x="4047950" y="4723000"/>
            <a:ext cx="2851500" cy="39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/>
          <p:nvPr/>
        </p:nvSpPr>
        <p:spPr>
          <a:xfrm>
            <a:off x="5418549" y="1694275"/>
            <a:ext cx="3570900" cy="3449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60950" y="426850"/>
            <a:ext cx="41112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Airports - KASE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350" y="0"/>
            <a:ext cx="35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1470550" y="47433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Selected Approach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271875" y="47433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Alternate Approach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49700" y="2136625"/>
            <a:ext cx="447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Mountain Valley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Steep Glide Angle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Narrow Approach Corridor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Short Runway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Altitude: 7,680 ft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Calculations: Climb and Approach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554" y="1810076"/>
            <a:ext cx="1080295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650" y="1810075"/>
            <a:ext cx="1328649" cy="48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150" y="1810037"/>
            <a:ext cx="1390393" cy="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00" y="2912676"/>
            <a:ext cx="2741253" cy="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1288" y="4280725"/>
            <a:ext cx="2652887" cy="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0113" y="4280736"/>
            <a:ext cx="2406732" cy="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0538" y="3464002"/>
            <a:ext cx="2852234" cy="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6299" y="3001299"/>
            <a:ext cx="3875000" cy="30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138" y="2361338"/>
            <a:ext cx="2284874" cy="4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78300" y="1810063"/>
            <a:ext cx="33951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Flight angle: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arenR"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Instantaneous Efficiency: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Necessary Thrust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